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image" Target="../media/image-16-5.png"/><Relationship Id="rId6" Type="http://schemas.openxmlformats.org/officeDocument/2006/relationships/image" Target="../media/image-16-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5458968"/>
            <a:ext cx="3858768" cy="64008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192" y="5458968"/>
            <a:ext cx="3858768" cy="64008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2130552"/>
            <a:ext cx="8010144" cy="3054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28538A"/>
                </a:solidFill>
                <a:latin typeface="Roboto-Roboto-Black" pitchFamily="34" charset="0"/>
                <a:ea typeface="Roboto-Roboto-Black" pitchFamily="34" charset="-122"/>
                <a:cs typeface="Roboto-Roboto-Black" pitchFamily="34" charset="-120"/>
              </a:rPr>
              <a:t>High Cloud Airline Data Analytics Project</a:t>
            </a:r>
            <a:endParaRPr lang="en-US" sz="6410" dirty="0"/>
          </a:p>
        </p:txBody>
      </p:sp>
      <p:sp>
        <p:nvSpPr>
          <p:cNvPr id="7" name="Text 1"/>
          <p:cNvSpPr/>
          <p:nvPr/>
        </p:nvSpPr>
        <p:spPr>
          <a:xfrm>
            <a:off x="5212080" y="5596128"/>
            <a:ext cx="335584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00000"/>
                </a:solidFill>
                <a:latin typeface="Roboto-Roboto-Black" pitchFamily="34" charset="0"/>
                <a:ea typeface="Roboto-Roboto-Black" pitchFamily="34" charset="-122"/>
                <a:cs typeface="Roboto-Roboto-Black" pitchFamily="34" charset="-120"/>
              </a:rPr>
              <a:t>Date: 2025.XX.XX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1097280" y="5596128"/>
            <a:ext cx="335584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00000"/>
                </a:solidFill>
                <a:latin typeface="Roboto-Roboto-Black" pitchFamily="34" charset="0"/>
                <a:ea typeface="Roboto-Roboto-Black" pitchFamily="34" charset="-122"/>
                <a:cs typeface="Roboto-Roboto-Black" pitchFamily="34" charset="-120"/>
              </a:rPr>
              <a:t>Author: Pi</a:t>
            </a:r>
            <a:endParaRPr lang="en-US" sz="232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4471416"/>
            <a:ext cx="750722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KPIs: Total Flights, Total Delays, Revenue, Passenger Count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832104" y="3337560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28538A"/>
                </a:solidFill>
                <a:latin typeface="Roboto-Roboto-Black" pitchFamily="34" charset="0"/>
                <a:ea typeface="Roboto-Roboto-Black" pitchFamily="34" charset="-122"/>
                <a:cs typeface="Roboto-Roboto-Black" pitchFamily="34" charset="-120"/>
              </a:rPr>
              <a:t>Key Performance Indicators</a:t>
            </a:r>
            <a:endParaRPr lang="en-US" sz="464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3630168"/>
            <a:ext cx="7790688" cy="779068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3630168"/>
            <a:ext cx="7790688" cy="779068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3630168"/>
            <a:ext cx="7790688" cy="779068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3630168"/>
            <a:ext cx="7790688" cy="7790688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3630168"/>
            <a:ext cx="7790688" cy="7790688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4453128" y="6437376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1</a:t>
            </a:r>
            <a:endParaRPr lang="en-US" sz="2320" dirty="0"/>
          </a:p>
        </p:txBody>
      </p:sp>
      <p:sp>
        <p:nvSpPr>
          <p:cNvPr id="9" name="Text 1"/>
          <p:cNvSpPr/>
          <p:nvPr/>
        </p:nvSpPr>
        <p:spPr>
          <a:xfrm>
            <a:off x="10012680" y="6437376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B3B3B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5</a:t>
            </a:r>
            <a:endParaRPr lang="en-US" sz="2320" dirty="0"/>
          </a:p>
        </p:txBody>
      </p:sp>
      <p:sp>
        <p:nvSpPr>
          <p:cNvPr id="10" name="Text 2"/>
          <p:cNvSpPr/>
          <p:nvPr/>
        </p:nvSpPr>
        <p:spPr>
          <a:xfrm>
            <a:off x="7232904" y="4425696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474747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3</a:t>
            </a:r>
            <a:endParaRPr lang="en-US" sz="2320" dirty="0"/>
          </a:p>
        </p:txBody>
      </p:sp>
      <p:sp>
        <p:nvSpPr>
          <p:cNvPr id="11" name="Text 3"/>
          <p:cNvSpPr/>
          <p:nvPr/>
        </p:nvSpPr>
        <p:spPr>
          <a:xfrm>
            <a:off x="5513832" y="4983480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B3B3B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2</a:t>
            </a:r>
            <a:endParaRPr lang="en-US" sz="2320" dirty="0"/>
          </a:p>
        </p:txBody>
      </p:sp>
      <p:sp>
        <p:nvSpPr>
          <p:cNvPr id="12" name="Text 4"/>
          <p:cNvSpPr/>
          <p:nvPr/>
        </p:nvSpPr>
        <p:spPr>
          <a:xfrm>
            <a:off x="8951976" y="4983480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4</a:t>
            </a:r>
            <a:endParaRPr lang="en-US" sz="2320" dirty="0"/>
          </a:p>
        </p:txBody>
      </p:sp>
      <p:sp>
        <p:nvSpPr>
          <p:cNvPr id="13" name="Text 5"/>
          <p:cNvSpPr/>
          <p:nvPr/>
        </p:nvSpPr>
        <p:spPr>
          <a:xfrm>
            <a:off x="6281928" y="1984248"/>
            <a:ext cx="2084832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Pie Chart: Passenger demographics (gender, class)</a:t>
            </a:r>
            <a:endParaRPr lang="en-US" sz="1850" dirty="0"/>
          </a:p>
        </p:txBody>
      </p:sp>
      <p:sp>
        <p:nvSpPr>
          <p:cNvPr id="14" name="Text 6"/>
          <p:cNvSpPr/>
          <p:nvPr/>
        </p:nvSpPr>
        <p:spPr>
          <a:xfrm>
            <a:off x="11612880" y="3895344"/>
            <a:ext cx="2084832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Tables: Detailed bookings and ticket prices</a:t>
            </a:r>
            <a:endParaRPr lang="en-US" sz="1850" dirty="0"/>
          </a:p>
        </p:txBody>
      </p:sp>
      <p:sp>
        <p:nvSpPr>
          <p:cNvPr id="15" name="Text 7"/>
          <p:cNvSpPr/>
          <p:nvPr/>
        </p:nvSpPr>
        <p:spPr>
          <a:xfrm>
            <a:off x="950976" y="3895344"/>
            <a:ext cx="2084832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Bar Chart: Delay reasons &amp; frequency</a:t>
            </a:r>
            <a:endParaRPr lang="en-US" sz="1850" dirty="0"/>
          </a:p>
        </p:txBody>
      </p:sp>
      <p:sp>
        <p:nvSpPr>
          <p:cNvPr id="16" name="Text 8"/>
          <p:cNvSpPr/>
          <p:nvPr/>
        </p:nvSpPr>
        <p:spPr>
          <a:xfrm>
            <a:off x="3611880" y="3017520"/>
            <a:ext cx="208483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Line Chart: Delay trends over time</a:t>
            </a:r>
            <a:endParaRPr lang="en-US" sz="1850" dirty="0"/>
          </a:p>
        </p:txBody>
      </p:sp>
      <p:sp>
        <p:nvSpPr>
          <p:cNvPr id="17" name="Text 9"/>
          <p:cNvSpPr/>
          <p:nvPr/>
        </p:nvSpPr>
        <p:spPr>
          <a:xfrm>
            <a:off x="832104" y="7132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28538A"/>
                </a:solidFill>
                <a:latin typeface="Roboto-Roboto-Black" pitchFamily="34" charset="0"/>
                <a:ea typeface="Roboto-Roboto-Black" pitchFamily="34" charset="-122"/>
                <a:cs typeface="Roboto-Roboto-Black" pitchFamily="34" charset="-120"/>
              </a:rPr>
              <a:t>Visualizations</a:t>
            </a:r>
            <a:endParaRPr lang="en-US" sz="4640" dirty="0"/>
          </a:p>
        </p:txBody>
      </p:sp>
      <p:sp>
        <p:nvSpPr>
          <p:cNvPr id="18" name="Text 10"/>
          <p:cNvSpPr/>
          <p:nvPr/>
        </p:nvSpPr>
        <p:spPr>
          <a:xfrm>
            <a:off x="8951976" y="3017520"/>
            <a:ext cx="208483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Map: Flight routes by volume/delay</a:t>
            </a: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74827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05993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3502152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294436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518464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57424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28538A"/>
                </a:solidFill>
                <a:latin typeface="Roboto-Roboto-Black" pitchFamily="34" charset="0"/>
                <a:ea typeface="Roboto-Roboto-Black" pitchFamily="34" charset="-122"/>
                <a:cs typeface="Roboto-Roboto-Black" pitchFamily="34" charset="-120"/>
              </a:rPr>
              <a:t>Key Insights (Data-Driven Results)</a:t>
            </a:r>
            <a:endParaRPr lang="en-US" sz="4640" dirty="0"/>
          </a:p>
        </p:txBody>
      </p:sp>
      <p:sp>
        <p:nvSpPr>
          <p:cNvPr id="10" name="Text 5"/>
          <p:cNvSpPr/>
          <p:nvPr/>
        </p:nvSpPr>
        <p:spPr>
          <a:xfrm>
            <a:off x="832104" y="461772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832104" y="1197864"/>
            <a:ext cx="12984480" cy="1481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610"/>
              </a:lnSpc>
              <a:buNone/>
            </a:pPr>
            <a:r>
              <a:rPr lang="en-US" sz="9290" dirty="0">
                <a:solidFill>
                  <a:srgbClr val="28538A"/>
                </a:solidFill>
                <a:latin typeface="Roboto-Roboto-Black" pitchFamily="34" charset="0"/>
                <a:ea typeface="Roboto-Roboto-Black" pitchFamily="34" charset="-122"/>
                <a:cs typeface="Roboto-Roboto-Black" pitchFamily="34" charset="-120"/>
              </a:rPr>
              <a:t>05</a:t>
            </a:r>
            <a:endParaRPr lang="en-US" sz="929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584" y="4197096"/>
            <a:ext cx="3858768" cy="85953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9528" y="4197096"/>
            <a:ext cx="3858768" cy="85953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0186416" y="4325112"/>
            <a:ext cx="335584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Specific routes and aircrafts show recurring delay patterns</a:t>
            </a: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5806440" y="3172968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28538A"/>
                </a:solidFill>
                <a:latin typeface="Roboto-Roboto-Black" pitchFamily="34" charset="0"/>
                <a:ea typeface="Roboto-Roboto-Black" pitchFamily="34" charset="-122"/>
                <a:cs typeface="Roboto-Roboto-Black" pitchFamily="34" charset="-120"/>
              </a:rPr>
              <a:t>Delay Patterns</a:t>
            </a:r>
            <a:endParaRPr lang="en-US" sz="4640" dirty="0"/>
          </a:p>
        </p:txBody>
      </p:sp>
      <p:sp>
        <p:nvSpPr>
          <p:cNvPr id="8" name="Text 2"/>
          <p:cNvSpPr/>
          <p:nvPr/>
        </p:nvSpPr>
        <p:spPr>
          <a:xfrm>
            <a:off x="6071616" y="4325112"/>
            <a:ext cx="335584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Weather and technical delays most frequent</a:t>
            </a:r>
            <a:endParaRPr lang="en-US" sz="18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128" y="3602736"/>
            <a:ext cx="1362456" cy="1216152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408" y="3602736"/>
            <a:ext cx="1060704" cy="121615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626096" y="5047488"/>
            <a:ext cx="605332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Booking peaks during holidays and weekends</a:t>
            </a: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246888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28538A"/>
                </a:solidFill>
                <a:latin typeface="Roboto-Roboto-Black" pitchFamily="34" charset="0"/>
                <a:ea typeface="Roboto-Roboto-Black" pitchFamily="34" charset="-122"/>
                <a:cs typeface="Roboto-Roboto-Black" pitchFamily="34" charset="-120"/>
              </a:rPr>
              <a:t>Booking Trends</a:t>
            </a:r>
            <a:endParaRPr lang="en-US" sz="4640" dirty="0"/>
          </a:p>
        </p:txBody>
      </p:sp>
      <p:sp>
        <p:nvSpPr>
          <p:cNvPr id="7" name="Text 2"/>
          <p:cNvSpPr/>
          <p:nvPr/>
        </p:nvSpPr>
        <p:spPr>
          <a:xfrm>
            <a:off x="960120" y="5047488"/>
            <a:ext cx="605332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Economy bookings dominate, but business class earns more per ticket</a:t>
            </a:r>
            <a:endParaRPr lang="en-US" sz="18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74827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61772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1197864"/>
            <a:ext cx="12984480" cy="1481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610"/>
              </a:lnSpc>
              <a:buNone/>
            </a:pPr>
            <a:r>
              <a:rPr lang="en-US" sz="9290" dirty="0">
                <a:solidFill>
                  <a:srgbClr val="28538A"/>
                </a:solidFill>
                <a:latin typeface="Roboto-Roboto-Black" pitchFamily="34" charset="0"/>
                <a:ea typeface="Roboto-Roboto-Black" pitchFamily="34" charset="-122"/>
                <a:cs typeface="Roboto-Roboto-Black" pitchFamily="34" charset="-120"/>
              </a:rPr>
              <a:t>06</a:t>
            </a:r>
            <a:endParaRPr lang="en-US" sz="9290" dirty="0"/>
          </a:p>
        </p:txBody>
      </p:sp>
      <p:sp>
        <p:nvSpPr>
          <p:cNvPr id="7" name="Text 2"/>
          <p:cNvSpPr/>
          <p:nvPr/>
        </p:nvSpPr>
        <p:spPr>
          <a:xfrm>
            <a:off x="832104" y="57424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28538A"/>
                </a:solidFill>
                <a:latin typeface="Roboto-Roboto-Black" pitchFamily="34" charset="0"/>
                <a:ea typeface="Roboto-Roboto-Black" pitchFamily="34" charset="-122"/>
                <a:cs typeface="Roboto-Roboto-Black" pitchFamily="34" charset="-120"/>
              </a:rPr>
              <a:t>Recommendations &amp; Future Enhancements</a:t>
            </a:r>
            <a:endParaRPr lang="en-US" sz="4640" dirty="0"/>
          </a:p>
        </p:txBody>
      </p:sp>
      <p:sp>
        <p:nvSpPr>
          <p:cNvPr id="8" name="Text 3"/>
          <p:cNvSpPr/>
          <p:nvPr/>
        </p:nvSpPr>
        <p:spPr>
          <a:xfrm>
            <a:off x="832104" y="405993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3502152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832104" y="294436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832104" y="518464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3346704"/>
            <a:ext cx="3858768" cy="13716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192" y="4974336"/>
            <a:ext cx="3858768" cy="166420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5192" y="3346704"/>
            <a:ext cx="3858768" cy="13716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248" y="4974336"/>
            <a:ext cx="3858768" cy="1664208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5212080" y="3986784"/>
            <a:ext cx="335584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•Integrate customer satisfaction feedback</a:t>
            </a:r>
            <a:endParaRPr lang="en-US" sz="1850" dirty="0"/>
          </a:p>
        </p:txBody>
      </p:sp>
      <p:sp>
        <p:nvSpPr>
          <p:cNvPr id="9" name="Text 1"/>
          <p:cNvSpPr/>
          <p:nvPr/>
        </p:nvSpPr>
        <p:spPr>
          <a:xfrm>
            <a:off x="1097280" y="3986784"/>
            <a:ext cx="335584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•Add predictive modeling for delay forecasting</a:t>
            </a:r>
            <a:endParaRPr lang="en-US" sz="1850" dirty="0"/>
          </a:p>
        </p:txBody>
      </p:sp>
      <p:sp>
        <p:nvSpPr>
          <p:cNvPr id="10" name="Text 2"/>
          <p:cNvSpPr/>
          <p:nvPr/>
        </p:nvSpPr>
        <p:spPr>
          <a:xfrm>
            <a:off x="1097280" y="5111496"/>
            <a:ext cx="335584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00000"/>
                </a:solidFill>
                <a:latin typeface="Roboto-Roboto-Black" pitchFamily="34" charset="0"/>
                <a:ea typeface="Roboto-Roboto-Black" pitchFamily="34" charset="-122"/>
                <a:cs typeface="Roboto-Roboto-Black" pitchFamily="34" charset="-120"/>
              </a:rPr>
              <a:t>Real-Time Data</a:t>
            </a:r>
            <a:endParaRPr lang="en-US" sz="2320" dirty="0"/>
          </a:p>
        </p:txBody>
      </p:sp>
      <p:sp>
        <p:nvSpPr>
          <p:cNvPr id="11" name="Text 3"/>
          <p:cNvSpPr/>
          <p:nvPr/>
        </p:nvSpPr>
        <p:spPr>
          <a:xfrm>
            <a:off x="5212080" y="5111496"/>
            <a:ext cx="335584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00000"/>
                </a:solidFill>
                <a:latin typeface="Roboto-Roboto-Black" pitchFamily="34" charset="0"/>
                <a:ea typeface="Roboto-Roboto-Black" pitchFamily="34" charset="-122"/>
                <a:cs typeface="Roboto-Roboto-Black" pitchFamily="34" charset="-120"/>
              </a:rPr>
              <a:t>Dashboard Expansion</a:t>
            </a:r>
            <a:endParaRPr lang="en-US" sz="2320" dirty="0"/>
          </a:p>
        </p:txBody>
      </p:sp>
      <p:sp>
        <p:nvSpPr>
          <p:cNvPr id="12" name="Text 4"/>
          <p:cNvSpPr/>
          <p:nvPr/>
        </p:nvSpPr>
        <p:spPr>
          <a:xfrm>
            <a:off x="1097280" y="3474720"/>
            <a:ext cx="335584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00000"/>
                </a:solidFill>
                <a:latin typeface="Roboto-Roboto-Black" pitchFamily="34" charset="0"/>
                <a:ea typeface="Roboto-Roboto-Black" pitchFamily="34" charset="-122"/>
                <a:cs typeface="Roboto-Roboto-Black" pitchFamily="34" charset="-120"/>
              </a:rPr>
              <a:t>Predictive Modeling</a:t>
            </a:r>
            <a:endParaRPr lang="en-US" sz="2320" dirty="0"/>
          </a:p>
        </p:txBody>
      </p:sp>
      <p:sp>
        <p:nvSpPr>
          <p:cNvPr id="13" name="Text 5"/>
          <p:cNvSpPr/>
          <p:nvPr/>
        </p:nvSpPr>
        <p:spPr>
          <a:xfrm>
            <a:off x="1097280" y="5623560"/>
            <a:ext cx="335584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•Use real-time data extensions for flight monitoring</a:t>
            </a:r>
            <a:endParaRPr lang="en-US" sz="1850" dirty="0"/>
          </a:p>
        </p:txBody>
      </p:sp>
      <p:sp>
        <p:nvSpPr>
          <p:cNvPr id="14" name="Text 6"/>
          <p:cNvSpPr/>
          <p:nvPr/>
        </p:nvSpPr>
        <p:spPr>
          <a:xfrm>
            <a:off x="5212080" y="3474720"/>
            <a:ext cx="335584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00000"/>
                </a:solidFill>
                <a:latin typeface="Roboto-Roboto-Black" pitchFamily="34" charset="0"/>
                <a:ea typeface="Roboto-Roboto-Black" pitchFamily="34" charset="-122"/>
                <a:cs typeface="Roboto-Roboto-Black" pitchFamily="34" charset="-120"/>
              </a:rPr>
              <a:t>Feedback Integration</a:t>
            </a:r>
            <a:endParaRPr lang="en-US" sz="2320" dirty="0"/>
          </a:p>
        </p:txBody>
      </p:sp>
      <p:sp>
        <p:nvSpPr>
          <p:cNvPr id="15" name="Text 7"/>
          <p:cNvSpPr/>
          <p:nvPr/>
        </p:nvSpPr>
        <p:spPr>
          <a:xfrm>
            <a:off x="5212080" y="5623560"/>
            <a:ext cx="335584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•Expand dashboard for cost analysis and fuel efficiency metrics</a:t>
            </a:r>
            <a:endParaRPr lang="en-US" sz="1850" dirty="0"/>
          </a:p>
        </p:txBody>
      </p:sp>
      <p:sp>
        <p:nvSpPr>
          <p:cNvPr id="16" name="Text 8"/>
          <p:cNvSpPr/>
          <p:nvPr/>
        </p:nvSpPr>
        <p:spPr>
          <a:xfrm>
            <a:off x="832104" y="1591056"/>
            <a:ext cx="801014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28538A"/>
                </a:solidFill>
                <a:latin typeface="Roboto-Roboto-Black" pitchFamily="34" charset="0"/>
                <a:ea typeface="Roboto-Roboto-Black" pitchFamily="34" charset="-122"/>
                <a:cs typeface="Roboto-Roboto-Black" pitchFamily="34" charset="-120"/>
              </a:rPr>
              <a:t>Recommendations &amp; Future Enhancements</a:t>
            </a:r>
            <a:endParaRPr lang="en-US" sz="464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74827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518464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1197864"/>
            <a:ext cx="12984480" cy="1481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610"/>
              </a:lnSpc>
              <a:buNone/>
            </a:pPr>
            <a:r>
              <a:rPr lang="en-US" sz="9290" dirty="0">
                <a:solidFill>
                  <a:srgbClr val="28538A"/>
                </a:solidFill>
                <a:latin typeface="Roboto-Roboto-Black" pitchFamily="34" charset="0"/>
                <a:ea typeface="Roboto-Roboto-Black" pitchFamily="34" charset="-122"/>
                <a:cs typeface="Roboto-Roboto-Black" pitchFamily="34" charset="-120"/>
              </a:rPr>
              <a:t>07</a:t>
            </a:r>
            <a:endParaRPr lang="en-US" sz="9290" dirty="0"/>
          </a:p>
        </p:txBody>
      </p:sp>
      <p:sp>
        <p:nvSpPr>
          <p:cNvPr id="7" name="Text 2"/>
          <p:cNvSpPr/>
          <p:nvPr/>
        </p:nvSpPr>
        <p:spPr>
          <a:xfrm>
            <a:off x="832104" y="461772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05993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3502152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832104" y="294436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832104" y="57424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28538A"/>
                </a:solidFill>
                <a:latin typeface="Roboto-Roboto-Black" pitchFamily="34" charset="0"/>
                <a:ea typeface="Roboto-Roboto-Black" pitchFamily="34" charset="-122"/>
                <a:cs typeface="Roboto-Roboto-Black" pitchFamily="34" charset="-120"/>
              </a:rPr>
              <a:t>Summary</a:t>
            </a:r>
            <a:endParaRPr lang="en-US" sz="464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4590288"/>
            <a:ext cx="124815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Built full-stack Qlik Sense project from scratch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832104" y="34564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28538A"/>
                </a:solidFill>
                <a:latin typeface="Roboto-Roboto-Black" pitchFamily="34" charset="0"/>
                <a:ea typeface="Roboto-Roboto-Black" pitchFamily="34" charset="-122"/>
                <a:cs typeface="Roboto-Roboto-Black" pitchFamily="34" charset="-120"/>
              </a:rPr>
              <a:t>Project Implementation</a:t>
            </a:r>
            <a:endParaRPr lang="en-US" sz="464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53328" y="4197096"/>
            <a:ext cx="750722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Hands-on experience with data modeling, ETL, dashboarding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6053328" y="4754880"/>
            <a:ext cx="750722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Gained practical insights into airline operations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5806440" y="3054096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28538A"/>
                </a:solidFill>
                <a:latin typeface="Roboto-Roboto-Black" pitchFamily="34" charset="0"/>
                <a:ea typeface="Roboto-Roboto-Black" pitchFamily="34" charset="-122"/>
                <a:cs typeface="Roboto-Roboto-Black" pitchFamily="34" charset="-120"/>
              </a:rPr>
              <a:t>Experience Gained</a:t>
            </a:r>
            <a:endParaRPr lang="en-US" sz="464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407822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28538A"/>
                </a:solidFill>
                <a:latin typeface="Roboto-Roboto-Black" pitchFamily="34" charset="0"/>
                <a:ea typeface="Roboto-Roboto-Black" pitchFamily="34" charset="-122"/>
                <a:cs typeface="Roboto-Roboto-Black" pitchFamily="34" charset="-120"/>
              </a:rPr>
              <a:t>3. Data Modeling</a:t>
            </a:r>
            <a:endParaRPr lang="en-US" sz="2320" dirty="0"/>
          </a:p>
        </p:txBody>
      </p:sp>
      <p:sp>
        <p:nvSpPr>
          <p:cNvPr id="5" name="Text 1"/>
          <p:cNvSpPr/>
          <p:nvPr/>
        </p:nvSpPr>
        <p:spPr>
          <a:xfrm>
            <a:off x="832104" y="202996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28538A"/>
                </a:solidFill>
                <a:latin typeface="Roboto-Roboto-Black" pitchFamily="34" charset="0"/>
                <a:ea typeface="Roboto-Roboto-Black" pitchFamily="34" charset="-122"/>
                <a:cs typeface="Roboto-Roboto-Black" pitchFamily="34" charset="-120"/>
              </a:rPr>
              <a:t>CONTENTS</a:t>
            </a:r>
            <a:endParaRPr lang="en-US" sz="6410" dirty="0"/>
          </a:p>
        </p:txBody>
      </p:sp>
      <p:sp>
        <p:nvSpPr>
          <p:cNvPr id="6" name="Text 2"/>
          <p:cNvSpPr/>
          <p:nvPr/>
        </p:nvSpPr>
        <p:spPr>
          <a:xfrm>
            <a:off x="1078992" y="343814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28538A"/>
                </a:solidFill>
                <a:latin typeface="Roboto-Roboto-Black" pitchFamily="34" charset="0"/>
                <a:ea typeface="Roboto-Roboto-Black" pitchFamily="34" charset="-122"/>
                <a:cs typeface="Roboto-Roboto-Black" pitchFamily="34" charset="-120"/>
              </a:rPr>
              <a:t>1. Objective &amp; Motive</a:t>
            </a:r>
            <a:endParaRPr lang="en-US" sz="2320" dirty="0"/>
          </a:p>
        </p:txBody>
      </p:sp>
      <p:sp>
        <p:nvSpPr>
          <p:cNvPr id="7" name="Text 3"/>
          <p:cNvSpPr/>
          <p:nvPr/>
        </p:nvSpPr>
        <p:spPr>
          <a:xfrm>
            <a:off x="1078992" y="571500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28538A"/>
                </a:solidFill>
                <a:latin typeface="Roboto-Roboto-Black" pitchFamily="34" charset="0"/>
                <a:ea typeface="Roboto-Roboto-Black" pitchFamily="34" charset="-122"/>
                <a:cs typeface="Roboto-Roboto-Black" pitchFamily="34" charset="-120"/>
              </a:rPr>
              <a:t>7. Summary</a:t>
            </a:r>
            <a:endParaRPr lang="en-US" sz="2320" dirty="0"/>
          </a:p>
        </p:txBody>
      </p:sp>
      <p:sp>
        <p:nvSpPr>
          <p:cNvPr id="8" name="Text 4"/>
          <p:cNvSpPr/>
          <p:nvPr/>
        </p:nvSpPr>
        <p:spPr>
          <a:xfrm>
            <a:off x="7571232" y="4709160"/>
            <a:ext cx="5989320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28538A"/>
                </a:solidFill>
                <a:latin typeface="Roboto-Roboto-Black" pitchFamily="34" charset="0"/>
                <a:ea typeface="Roboto-Roboto-Black" pitchFamily="34" charset="-122"/>
                <a:cs typeface="Roboto-Roboto-Black" pitchFamily="34" charset="-120"/>
              </a:rPr>
              <a:t>6. Recommendations &amp; Future Enhancements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7571232" y="343814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28538A"/>
                </a:solidFill>
                <a:latin typeface="Roboto-Roboto-Black" pitchFamily="34" charset="0"/>
                <a:ea typeface="Roboto-Roboto-Black" pitchFamily="34" charset="-122"/>
                <a:cs typeface="Roboto-Roboto-Black" pitchFamily="34" charset="-120"/>
              </a:rPr>
              <a:t>2. Data Sources &amp; Integration</a:t>
            </a: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7571232" y="407822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28538A"/>
                </a:solidFill>
                <a:latin typeface="Roboto-Roboto-Black" pitchFamily="34" charset="0"/>
                <a:ea typeface="Roboto-Roboto-Black" pitchFamily="34" charset="-122"/>
                <a:cs typeface="Roboto-Roboto-Black" pitchFamily="34" charset="-120"/>
              </a:rPr>
              <a:t>4. Dashboard Overview</a:t>
            </a:r>
            <a:endParaRPr lang="en-US" sz="2320" dirty="0"/>
          </a:p>
        </p:txBody>
      </p:sp>
      <p:sp>
        <p:nvSpPr>
          <p:cNvPr id="11" name="Text 7"/>
          <p:cNvSpPr/>
          <p:nvPr/>
        </p:nvSpPr>
        <p:spPr>
          <a:xfrm>
            <a:off x="1078992" y="470916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28538A"/>
                </a:solidFill>
                <a:latin typeface="Roboto-Roboto-Black" pitchFamily="34" charset="0"/>
                <a:ea typeface="Roboto-Roboto-Black" pitchFamily="34" charset="-122"/>
                <a:cs typeface="Roboto-Roboto-Black" pitchFamily="34" charset="-120"/>
              </a:rPr>
              <a:t>5. Key Insights (Data-Driven Results)</a:t>
            </a:r>
            <a:endParaRPr lang="en-US" sz="232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4471416"/>
            <a:ext cx="750722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Ready to apply these analytics skills in real-world scenarios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832104" y="3337560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28538A"/>
                </a:solidFill>
                <a:latin typeface="Roboto-Roboto-Black" pitchFamily="34" charset="0"/>
                <a:ea typeface="Roboto-Roboto-Black" pitchFamily="34" charset="-122"/>
                <a:cs typeface="Roboto-Roboto-Black" pitchFamily="34" charset="-120"/>
              </a:rPr>
              <a:t>Skills Application</a:t>
            </a:r>
            <a:endParaRPr lang="en-US" sz="464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61188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28538A"/>
                </a:solidFill>
                <a:latin typeface="Roboto-Roboto-Black" pitchFamily="34" charset="0"/>
                <a:ea typeface="Roboto-Roboto-Black" pitchFamily="34" charset="-122"/>
                <a:cs typeface="Roboto-Roboto-Black" pitchFamily="34" charset="-120"/>
              </a:rPr>
              <a:t>Thank You</a:t>
            </a:r>
            <a:endParaRPr lang="en-US" sz="641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74827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518464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57424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28538A"/>
                </a:solidFill>
                <a:latin typeface="Roboto-Roboto-Black" pitchFamily="34" charset="0"/>
                <a:ea typeface="Roboto-Roboto-Black" pitchFamily="34" charset="-122"/>
                <a:cs typeface="Roboto-Roboto-Black" pitchFamily="34" charset="-120"/>
              </a:rPr>
              <a:t>Objective &amp; Motive</a:t>
            </a:r>
            <a:endParaRPr lang="en-US" sz="4640" dirty="0"/>
          </a:p>
        </p:txBody>
      </p:sp>
      <p:sp>
        <p:nvSpPr>
          <p:cNvPr id="7" name="Text 2"/>
          <p:cNvSpPr/>
          <p:nvPr/>
        </p:nvSpPr>
        <p:spPr>
          <a:xfrm>
            <a:off x="832104" y="294436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61772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1197864"/>
            <a:ext cx="12984480" cy="1481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610"/>
              </a:lnSpc>
              <a:buNone/>
            </a:pPr>
            <a:r>
              <a:rPr lang="en-US" sz="9290" dirty="0">
                <a:solidFill>
                  <a:srgbClr val="28538A"/>
                </a:solidFill>
                <a:latin typeface="Roboto-Roboto-Black" pitchFamily="34" charset="0"/>
                <a:ea typeface="Roboto-Roboto-Black" pitchFamily="34" charset="-122"/>
                <a:cs typeface="Roboto-Roboto-Black" pitchFamily="34" charset="-120"/>
              </a:rPr>
              <a:t>01</a:t>
            </a:r>
            <a:endParaRPr lang="en-US" sz="9290" dirty="0"/>
          </a:p>
        </p:txBody>
      </p:sp>
      <p:sp>
        <p:nvSpPr>
          <p:cNvPr id="10" name="Text 5"/>
          <p:cNvSpPr/>
          <p:nvPr/>
        </p:nvSpPr>
        <p:spPr>
          <a:xfrm>
            <a:off x="832104" y="405993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832104" y="3502152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404104" y="4590288"/>
            <a:ext cx="3831336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28538A"/>
                </a:solidFill>
                <a:latin typeface="Roboto-Roboto-Black" pitchFamily="34" charset="0"/>
                <a:ea typeface="Roboto-Roboto-Black" pitchFamily="34" charset="-122"/>
                <a:cs typeface="Roboto-Roboto-Black" pitchFamily="34" charset="-120"/>
              </a:rPr>
              <a:t>Understand Revenue Generation</a:t>
            </a:r>
            <a:endParaRPr lang="en-US" sz="2320" dirty="0"/>
          </a:p>
        </p:txBody>
      </p:sp>
      <p:sp>
        <p:nvSpPr>
          <p:cNvPr id="5" name="Text 1"/>
          <p:cNvSpPr/>
          <p:nvPr/>
        </p:nvSpPr>
        <p:spPr>
          <a:xfrm>
            <a:off x="9729216" y="5102352"/>
            <a:ext cx="383133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•Support airline decision-making for operations and customer experience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832104" y="34564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28538A"/>
                </a:solidFill>
                <a:latin typeface="Roboto-Roboto-Black" pitchFamily="34" charset="0"/>
                <a:ea typeface="Roboto-Roboto-Black" pitchFamily="34" charset="-122"/>
                <a:cs typeface="Roboto-Roboto-Black" pitchFamily="34" charset="-120"/>
              </a:rPr>
              <a:t>Objective &amp; Motive</a:t>
            </a:r>
            <a:endParaRPr lang="en-US" sz="4640" dirty="0"/>
          </a:p>
        </p:txBody>
      </p:sp>
      <p:sp>
        <p:nvSpPr>
          <p:cNvPr id="7" name="Text 3"/>
          <p:cNvSpPr/>
          <p:nvPr/>
        </p:nvSpPr>
        <p:spPr>
          <a:xfrm>
            <a:off x="5404104" y="5468112"/>
            <a:ext cx="383133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•Understand revenue generation and booking trends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9729216" y="4590288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28538A"/>
                </a:solidFill>
                <a:latin typeface="Roboto-Roboto-Black" pitchFamily="34" charset="0"/>
                <a:ea typeface="Roboto-Roboto-Black" pitchFamily="34" charset="-122"/>
                <a:cs typeface="Roboto-Roboto-Black" pitchFamily="34" charset="-120"/>
              </a:rPr>
              <a:t>Support Decision-Making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1078992" y="4590288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28538A"/>
                </a:solidFill>
                <a:latin typeface="Roboto-Roboto-Black" pitchFamily="34" charset="0"/>
                <a:ea typeface="Roboto-Roboto-Black" pitchFamily="34" charset="-122"/>
                <a:cs typeface="Roboto-Roboto-Black" pitchFamily="34" charset="-120"/>
              </a:rPr>
              <a:t>Analyze Flight Performance</a:t>
            </a: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1078992" y="5102352"/>
            <a:ext cx="383133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•Analyze flight performance and delay patterns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74827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05993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461772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1197864"/>
            <a:ext cx="12984480" cy="1481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610"/>
              </a:lnSpc>
              <a:buNone/>
            </a:pPr>
            <a:r>
              <a:rPr lang="en-US" sz="9290" dirty="0">
                <a:solidFill>
                  <a:srgbClr val="28538A"/>
                </a:solidFill>
                <a:latin typeface="Roboto-Roboto-Black" pitchFamily="34" charset="0"/>
                <a:ea typeface="Roboto-Roboto-Black" pitchFamily="34" charset="-122"/>
                <a:cs typeface="Roboto-Roboto-Black" pitchFamily="34" charset="-120"/>
              </a:rPr>
              <a:t>02</a:t>
            </a:r>
            <a:endParaRPr lang="en-US" sz="9290" dirty="0"/>
          </a:p>
        </p:txBody>
      </p:sp>
      <p:sp>
        <p:nvSpPr>
          <p:cNvPr id="8" name="Text 3"/>
          <p:cNvSpPr/>
          <p:nvPr/>
        </p:nvSpPr>
        <p:spPr>
          <a:xfrm>
            <a:off x="832104" y="294436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57424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28538A"/>
                </a:solidFill>
                <a:latin typeface="Roboto-Roboto-Black" pitchFamily="34" charset="0"/>
                <a:ea typeface="Roboto-Roboto-Black" pitchFamily="34" charset="-122"/>
                <a:cs typeface="Roboto-Roboto-Black" pitchFamily="34" charset="-120"/>
              </a:rPr>
              <a:t>Data Sources &amp; Integration</a:t>
            </a:r>
            <a:endParaRPr lang="en-US" sz="4640" dirty="0"/>
          </a:p>
        </p:txBody>
      </p:sp>
      <p:sp>
        <p:nvSpPr>
          <p:cNvPr id="10" name="Text 5"/>
          <p:cNvSpPr/>
          <p:nvPr/>
        </p:nvSpPr>
        <p:spPr>
          <a:xfrm>
            <a:off x="832104" y="3502152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832104" y="518464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7818120" y="5449824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474747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3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6062472" y="4434840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1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7818120" y="3429000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B3B3B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2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9710928" y="3328416"/>
            <a:ext cx="3986784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•Loaded using Qlik Sense Data Load Editor</a:t>
            </a:r>
            <a:endParaRPr lang="en-US" sz="1850" dirty="0"/>
          </a:p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•SQL queries used for data extraction &amp; cleaning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832104" y="13441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28538A"/>
                </a:solidFill>
                <a:latin typeface="Roboto-Roboto-Black" pitchFamily="34" charset="0"/>
                <a:ea typeface="Roboto-Roboto-Black" pitchFamily="34" charset="-122"/>
                <a:cs typeface="Roboto-Roboto-Black" pitchFamily="34" charset="-120"/>
              </a:rPr>
              <a:t>Data Sources &amp; Integration</a:t>
            </a:r>
            <a:endParaRPr lang="en-US" sz="4640" dirty="0"/>
          </a:p>
        </p:txBody>
      </p:sp>
      <p:sp>
        <p:nvSpPr>
          <p:cNvPr id="11" name="Text 5"/>
          <p:cNvSpPr/>
          <p:nvPr/>
        </p:nvSpPr>
        <p:spPr>
          <a:xfrm>
            <a:off x="9710928" y="5925312"/>
            <a:ext cx="398678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•Key tables: Flights, Bookings, Passengers, Delays, Routes, Airports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950976" y="4142232"/>
            <a:ext cx="351129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28538A"/>
                </a:solidFill>
                <a:latin typeface="Roboto-Roboto-Black" pitchFamily="34" charset="0"/>
                <a:ea typeface="Roboto-Roboto-Black" pitchFamily="34" charset="-122"/>
                <a:cs typeface="Roboto-Roboto-Black" pitchFamily="34" charset="-120"/>
              </a:rPr>
              <a:t>Data Sourcing</a:t>
            </a:r>
            <a:endParaRPr lang="en-US" sz="2320" dirty="0"/>
          </a:p>
        </p:txBody>
      </p:sp>
      <p:sp>
        <p:nvSpPr>
          <p:cNvPr id="13" name="Text 7"/>
          <p:cNvSpPr/>
          <p:nvPr/>
        </p:nvSpPr>
        <p:spPr>
          <a:xfrm>
            <a:off x="9710928" y="5294376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28538A"/>
                </a:solidFill>
                <a:latin typeface="Roboto-Roboto-Black" pitchFamily="34" charset="0"/>
                <a:ea typeface="Roboto-Roboto-Black" pitchFamily="34" charset="-122"/>
                <a:cs typeface="Roboto-Roboto-Black" pitchFamily="34" charset="-120"/>
              </a:rPr>
              <a:t>Key Tables</a:t>
            </a:r>
            <a:endParaRPr lang="en-US" sz="2320" dirty="0"/>
          </a:p>
        </p:txBody>
      </p:sp>
      <p:sp>
        <p:nvSpPr>
          <p:cNvPr id="14" name="Text 8"/>
          <p:cNvSpPr/>
          <p:nvPr/>
        </p:nvSpPr>
        <p:spPr>
          <a:xfrm>
            <a:off x="9710928" y="2697480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28538A"/>
                </a:solidFill>
                <a:latin typeface="Roboto-Roboto-Black" pitchFamily="34" charset="0"/>
                <a:ea typeface="Roboto-Roboto-Black" pitchFamily="34" charset="-122"/>
                <a:cs typeface="Roboto-Roboto-Black" pitchFamily="34" charset="-120"/>
              </a:rPr>
              <a:t>Data Loading</a:t>
            </a:r>
            <a:endParaRPr lang="en-US" sz="2320" dirty="0"/>
          </a:p>
        </p:txBody>
      </p:sp>
      <p:sp>
        <p:nvSpPr>
          <p:cNvPr id="15" name="Text 9"/>
          <p:cNvSpPr/>
          <p:nvPr/>
        </p:nvSpPr>
        <p:spPr>
          <a:xfrm>
            <a:off x="950976" y="4773168"/>
            <a:ext cx="351129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•Data sourced from MySQL relational database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74827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57424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28538A"/>
                </a:solidFill>
                <a:latin typeface="Roboto-Roboto-Black" pitchFamily="34" charset="0"/>
                <a:ea typeface="Roboto-Roboto-Black" pitchFamily="34" charset="-122"/>
                <a:cs typeface="Roboto-Roboto-Black" pitchFamily="34" charset="-120"/>
              </a:rPr>
              <a:t>Data Modeling</a:t>
            </a:r>
            <a:endParaRPr lang="en-US" sz="4640" dirty="0"/>
          </a:p>
        </p:txBody>
      </p:sp>
      <p:sp>
        <p:nvSpPr>
          <p:cNvPr id="6" name="Text 1"/>
          <p:cNvSpPr/>
          <p:nvPr/>
        </p:nvSpPr>
        <p:spPr>
          <a:xfrm>
            <a:off x="832104" y="294436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518464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3502152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461772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832104" y="405993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832104" y="1197864"/>
            <a:ext cx="12984480" cy="1481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610"/>
              </a:lnSpc>
              <a:buNone/>
            </a:pPr>
            <a:r>
              <a:rPr lang="en-US" sz="9290" dirty="0">
                <a:solidFill>
                  <a:srgbClr val="28538A"/>
                </a:solidFill>
                <a:latin typeface="Roboto-Roboto-Black" pitchFamily="34" charset="0"/>
                <a:ea typeface="Roboto-Roboto-Black" pitchFamily="34" charset="-122"/>
                <a:cs typeface="Roboto-Roboto-Black" pitchFamily="34" charset="-120"/>
              </a:rPr>
              <a:t>03</a:t>
            </a:r>
            <a:endParaRPr lang="en-US" sz="929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066544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066544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066544"/>
            <a:ext cx="4544568" cy="454456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066544"/>
            <a:ext cx="4544568" cy="454456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357616" y="5285232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474747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3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6108192" y="3035808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1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8357616" y="3035808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B3B3B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2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6108192" y="5285232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4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950976" y="2953512"/>
            <a:ext cx="398678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Modeled using Star Schema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950976" y="5257800"/>
            <a:ext cx="39867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Master Calendar created for date-based analysis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832104" y="106984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28538A"/>
                </a:solidFill>
                <a:latin typeface="Roboto-Roboto-Black" pitchFamily="34" charset="0"/>
                <a:ea typeface="Roboto-Roboto-Black" pitchFamily="34" charset="-122"/>
                <a:cs typeface="Roboto-Roboto-Black" pitchFamily="34" charset="-120"/>
              </a:rPr>
              <a:t>Modeling Approach</a:t>
            </a:r>
            <a:endParaRPr lang="en-US" sz="4640" dirty="0"/>
          </a:p>
        </p:txBody>
      </p:sp>
      <p:sp>
        <p:nvSpPr>
          <p:cNvPr id="14" name="Text 7"/>
          <p:cNvSpPr/>
          <p:nvPr/>
        </p:nvSpPr>
        <p:spPr>
          <a:xfrm>
            <a:off x="9710928" y="2953512"/>
            <a:ext cx="398678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Central fact table: Flights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9710928" y="5111496"/>
            <a:ext cx="398678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Dimension tables: Aircrafts, Passengers, Routes, Airports, Calendar</a:t>
            </a:r>
            <a:endParaRPr lang="en-US" sz="1850" dirty="0"/>
          </a:p>
        </p:txBody>
      </p:sp>
      <p:sp>
        <p:nvSpPr>
          <p:cNvPr id="16" name="Text 9"/>
          <p:cNvSpPr/>
          <p:nvPr/>
        </p:nvSpPr>
        <p:spPr>
          <a:xfrm>
            <a:off x="832104" y="687628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74827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518464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57424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28538A"/>
                </a:solidFill>
                <a:latin typeface="Roboto-Roboto-Black" pitchFamily="34" charset="0"/>
                <a:ea typeface="Roboto-Roboto-Black" pitchFamily="34" charset="-122"/>
                <a:cs typeface="Roboto-Roboto-Black" pitchFamily="34" charset="-120"/>
              </a:rPr>
              <a:t>Dashboard Overview</a:t>
            </a:r>
            <a:endParaRPr lang="en-US" sz="4640" dirty="0"/>
          </a:p>
        </p:txBody>
      </p:sp>
      <p:sp>
        <p:nvSpPr>
          <p:cNvPr id="7" name="Text 2"/>
          <p:cNvSpPr/>
          <p:nvPr/>
        </p:nvSpPr>
        <p:spPr>
          <a:xfrm>
            <a:off x="832104" y="461772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294436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405993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832104" y="1197864"/>
            <a:ext cx="12984480" cy="1481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610"/>
              </a:lnSpc>
              <a:buNone/>
            </a:pPr>
            <a:r>
              <a:rPr lang="en-US" sz="9290" dirty="0">
                <a:solidFill>
                  <a:srgbClr val="28538A"/>
                </a:solidFill>
                <a:latin typeface="Roboto-Roboto-Black" pitchFamily="34" charset="0"/>
                <a:ea typeface="Roboto-Roboto-Black" pitchFamily="34" charset="-122"/>
                <a:cs typeface="Roboto-Roboto-Black" pitchFamily="34" charset="-120"/>
              </a:rPr>
              <a:t>04</a:t>
            </a:r>
            <a:endParaRPr lang="en-US" sz="9290" dirty="0"/>
          </a:p>
        </p:txBody>
      </p:sp>
      <p:sp>
        <p:nvSpPr>
          <p:cNvPr id="11" name="Text 6"/>
          <p:cNvSpPr/>
          <p:nvPr/>
        </p:nvSpPr>
        <p:spPr>
          <a:xfrm>
            <a:off x="832104" y="3502152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2025-05-06T13:21:20Z</dcterms:created>
  <dcterms:modified xsi:type="dcterms:W3CDTF">2025-05-06T13:21:20Z</dcterms:modified>
</cp:coreProperties>
</file>